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41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43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4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74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63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7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73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66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76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45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945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829C1-12C4-4D08-B3B3-AB303785F6C0}" type="datetimeFigureOut">
              <a:rPr lang="it-IT" smtClean="0"/>
              <a:t>12/12/2016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F741-8377-45F9-A617-D184A2AAA7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06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73865"/>
            <a:ext cx="9144000" cy="599345"/>
          </a:xfrm>
        </p:spPr>
        <p:txBody>
          <a:bodyPr>
            <a:normAutofit/>
          </a:bodyPr>
          <a:lstStyle/>
          <a:p>
            <a:r>
              <a:rPr lang="it-IT" sz="2800" dirty="0" smtClean="0"/>
              <a:t>Diritti sociali e nucleo duro</a:t>
            </a:r>
            <a:endParaRPr lang="it-IT" sz="2800" dirty="0"/>
          </a:p>
        </p:txBody>
      </p:sp>
      <p:pic>
        <p:nvPicPr>
          <p:cNvPr id="1026" name="Picture 2" descr="Risultati immagini per ombrel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54" y="1147033"/>
            <a:ext cx="4720281" cy="47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623222" y="1293341"/>
            <a:ext cx="52557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Art. 32.</a:t>
            </a:r>
          </a:p>
          <a:p>
            <a:r>
              <a:rPr lang="it-IT" sz="2400" dirty="0"/>
              <a:t>La Repubblica tutela la salute come fondamentale diritto dell'individuo e interesse della collettività, e garantisce cure gratuite agli indigenti</a:t>
            </a:r>
            <a:r>
              <a:rPr lang="it-IT" sz="2400" dirty="0" smtClean="0"/>
              <a:t>.</a:t>
            </a:r>
          </a:p>
          <a:p>
            <a:endParaRPr lang="it-IT" sz="2400" dirty="0"/>
          </a:p>
          <a:p>
            <a:r>
              <a:rPr lang="it-IT" sz="2400" dirty="0"/>
              <a:t>Nessuno può essere obbligato a un determinato trattamento sanitario se non per disposizione di legge. La legge non può in nessun caso violare i limiti imposti dal rispetto della persona umana.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623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73865"/>
            <a:ext cx="9144000" cy="599345"/>
          </a:xfrm>
        </p:spPr>
        <p:txBody>
          <a:bodyPr>
            <a:normAutofit/>
          </a:bodyPr>
          <a:lstStyle/>
          <a:p>
            <a:r>
              <a:rPr lang="it-IT" sz="2800" dirty="0" smtClean="0"/>
              <a:t>Diritti sociali e nucleo duro</a:t>
            </a:r>
            <a:endParaRPr lang="it-IT" sz="2800" dirty="0"/>
          </a:p>
        </p:txBody>
      </p:sp>
      <p:pic>
        <p:nvPicPr>
          <p:cNvPr id="1026" name="Picture 2" descr="Risultati immagini per ombrel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54" y="1147033"/>
            <a:ext cx="4720281" cy="47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639698" y="996779"/>
            <a:ext cx="525574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Art. 34.</a:t>
            </a:r>
          </a:p>
          <a:p>
            <a:r>
              <a:rPr lang="it-IT" sz="2400" dirty="0"/>
              <a:t>La scuola è aperta a tutti.</a:t>
            </a:r>
          </a:p>
          <a:p>
            <a:r>
              <a:rPr lang="it-IT" sz="2400" dirty="0"/>
              <a:t>L'istruzione inferiore, impartita per almeno otto anni, è obbligatoria e gratuita</a:t>
            </a:r>
            <a:r>
              <a:rPr lang="it-IT" sz="2400" dirty="0" smtClean="0"/>
              <a:t>.</a:t>
            </a:r>
          </a:p>
          <a:p>
            <a:endParaRPr lang="it-IT" sz="2400" dirty="0"/>
          </a:p>
          <a:p>
            <a:r>
              <a:rPr lang="it-IT" sz="2400" dirty="0"/>
              <a:t>I capaci e meritevoli, anche se privi di mezzi, hanno diritto di raggiungere i gradi più alti degli studi</a:t>
            </a:r>
            <a:r>
              <a:rPr lang="it-IT" sz="2400" dirty="0" smtClean="0"/>
              <a:t>.</a:t>
            </a:r>
          </a:p>
          <a:p>
            <a:endParaRPr lang="it-IT" sz="2400" dirty="0"/>
          </a:p>
          <a:p>
            <a:r>
              <a:rPr lang="it-IT" sz="2400" dirty="0"/>
              <a:t>La Repubblica rende effettivo questo diritto con borse di studio, assegni alle famiglie ed altre provvidenze, che devono essere attribuite per concorso.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9892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73865"/>
            <a:ext cx="9144000" cy="599345"/>
          </a:xfrm>
        </p:spPr>
        <p:txBody>
          <a:bodyPr>
            <a:normAutofit/>
          </a:bodyPr>
          <a:lstStyle/>
          <a:p>
            <a:r>
              <a:rPr lang="it-IT" sz="2800" dirty="0" smtClean="0"/>
              <a:t>Diritti economici e nucleo duro</a:t>
            </a:r>
            <a:endParaRPr lang="it-IT" sz="2800" dirty="0"/>
          </a:p>
        </p:txBody>
      </p:sp>
      <p:pic>
        <p:nvPicPr>
          <p:cNvPr id="1026" name="Picture 2" descr="Risultati immagini per ombrel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54" y="1147033"/>
            <a:ext cx="4720281" cy="47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639698" y="996779"/>
            <a:ext cx="52557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Art. 36.</a:t>
            </a:r>
          </a:p>
          <a:p>
            <a:r>
              <a:rPr lang="it-IT" sz="2400" dirty="0"/>
              <a:t>Il lavoratore ha diritto ad una retribuzione proporzionata alla quantità e qualità del suo lavoro e in ogni caso sufficiente ad assicurare a sé e alla famiglia un'esistenza libera e dignitosa</a:t>
            </a:r>
            <a:r>
              <a:rPr lang="it-IT" sz="2400" dirty="0" smtClean="0"/>
              <a:t>. </a:t>
            </a:r>
          </a:p>
          <a:p>
            <a:endParaRPr lang="it-IT" sz="2400" dirty="0"/>
          </a:p>
          <a:p>
            <a:r>
              <a:rPr lang="it-IT" sz="2400" dirty="0"/>
              <a:t>La durata massima della giornata lavorativa è stabilita dalla legge.</a:t>
            </a:r>
          </a:p>
          <a:p>
            <a:r>
              <a:rPr lang="it-IT" sz="2400" dirty="0"/>
              <a:t>Il lavoratore ha diritto al riposo settimanale e a ferie annuali retribuite, e non può rinunziarvi.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06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73865"/>
            <a:ext cx="9144000" cy="599345"/>
          </a:xfrm>
        </p:spPr>
        <p:txBody>
          <a:bodyPr>
            <a:normAutofit/>
          </a:bodyPr>
          <a:lstStyle/>
          <a:p>
            <a:r>
              <a:rPr lang="it-IT" sz="2800" dirty="0" smtClean="0"/>
              <a:t>Diritti economici e nucleo duro</a:t>
            </a:r>
            <a:endParaRPr lang="it-IT" sz="2800" dirty="0"/>
          </a:p>
        </p:txBody>
      </p:sp>
      <p:pic>
        <p:nvPicPr>
          <p:cNvPr id="1026" name="Picture 2" descr="Risultati immagini per ombrel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54" y="1147033"/>
            <a:ext cx="4720281" cy="47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639698" y="996779"/>
            <a:ext cx="52557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Art. 41.</a:t>
            </a:r>
          </a:p>
          <a:p>
            <a:r>
              <a:rPr lang="it-IT" sz="2400" dirty="0"/>
              <a:t>L'iniziativa economica privata è libera.</a:t>
            </a:r>
          </a:p>
          <a:p>
            <a:r>
              <a:rPr lang="it-IT" sz="2400" dirty="0"/>
              <a:t>Non può svolgersi in contrasto con l'utilità sociale o in modo da recare danno alla sicurezza, alla libertà, alla dignità umana</a:t>
            </a:r>
            <a:r>
              <a:rPr lang="it-IT" sz="2400" dirty="0" smtClean="0"/>
              <a:t>.</a:t>
            </a:r>
          </a:p>
          <a:p>
            <a:endParaRPr lang="it-IT" sz="2400" dirty="0"/>
          </a:p>
          <a:p>
            <a:r>
              <a:rPr lang="it-IT" sz="2400" dirty="0"/>
              <a:t>La legge determina i programmi e i controlli opportuni perché l'attività economica pubblica e privata possa essere indirizzata e coordinata a fini sociali.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0044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73865"/>
            <a:ext cx="9144000" cy="599345"/>
          </a:xfrm>
        </p:spPr>
        <p:txBody>
          <a:bodyPr>
            <a:normAutofit/>
          </a:bodyPr>
          <a:lstStyle/>
          <a:p>
            <a:r>
              <a:rPr lang="it-IT" sz="2800" dirty="0" smtClean="0"/>
              <a:t>Diritti economici e nucleo duro</a:t>
            </a:r>
            <a:endParaRPr lang="it-IT" sz="2800" dirty="0"/>
          </a:p>
        </p:txBody>
      </p:sp>
      <p:pic>
        <p:nvPicPr>
          <p:cNvPr id="1026" name="Picture 2" descr="Risultati immagini per ombrel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54" y="1147033"/>
            <a:ext cx="4720281" cy="47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252519" y="996779"/>
            <a:ext cx="578296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Art. 42</a:t>
            </a:r>
            <a:r>
              <a:rPr lang="it-IT" sz="2400" b="1" dirty="0" smtClean="0"/>
              <a:t>.</a:t>
            </a:r>
          </a:p>
          <a:p>
            <a:r>
              <a:rPr lang="it-IT" sz="2400" b="1" dirty="0" smtClean="0"/>
              <a:t>…</a:t>
            </a:r>
            <a:endParaRPr lang="it-IT" sz="2400" b="1" dirty="0"/>
          </a:p>
          <a:p>
            <a:r>
              <a:rPr lang="it-IT" sz="2400" dirty="0" smtClean="0"/>
              <a:t>La </a:t>
            </a:r>
            <a:r>
              <a:rPr lang="it-IT" sz="2400" dirty="0"/>
              <a:t>proprietà privata è riconosciuta e garantita dalla legge, che ne determina i modi di acquisto, di godimento e i limiti allo scopo di assicurarne la funzione sociale e di renderla accessibile a tutti</a:t>
            </a:r>
            <a:r>
              <a:rPr lang="it-IT" sz="2400" dirty="0" smtClean="0"/>
              <a:t>.</a:t>
            </a:r>
          </a:p>
          <a:p>
            <a:endParaRPr lang="it-IT" sz="2400" dirty="0"/>
          </a:p>
          <a:p>
            <a:r>
              <a:rPr lang="it-IT" sz="2400" dirty="0"/>
              <a:t>La proprietà privata può essere, nei casi preveduti dalla legge, e salvo indennizzo, espropriata per motivi d'interesse generale</a:t>
            </a:r>
            <a:r>
              <a:rPr lang="it-IT" sz="2400" dirty="0" smtClean="0"/>
              <a:t>.</a:t>
            </a:r>
          </a:p>
          <a:p>
            <a:endParaRPr lang="it-IT" sz="2400" dirty="0"/>
          </a:p>
          <a:p>
            <a:r>
              <a:rPr lang="it-IT" sz="2400" dirty="0"/>
              <a:t>La legge stabilisce le norme ed i limiti della successione legittima e testamentaria e i diritti dello Stato sulle eredità.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4506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363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Diritti sociali e nucleo duro</vt:lpstr>
      <vt:lpstr>Diritti sociali e nucleo duro</vt:lpstr>
      <vt:lpstr>Diritti economici e nucleo duro</vt:lpstr>
      <vt:lpstr>Diritti economici e nucleo duro</vt:lpstr>
      <vt:lpstr>Diritti economici e nucleo duro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Diritti sociali e nucleo duro</dc:title>
  <dc:creator>roberto bin</dc:creator>
  <cp:lastModifiedBy>roberto bin</cp:lastModifiedBy>
  <cp:revision>2</cp:revision>
  <dcterms:created xsi:type="dcterms:W3CDTF">2016-12-12T15:10:41Z</dcterms:created>
  <dcterms:modified xsi:type="dcterms:W3CDTF">2016-12-12T15:12:30Z</dcterms:modified>
</cp:coreProperties>
</file>